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3" r:id="rId1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77" autoAdjust="0"/>
    <p:restoredTop sz="61680" autoAdjust="0"/>
  </p:normalViewPr>
  <p:slideViewPr>
    <p:cSldViewPr snapToGrid="0" snapToObjects="1">
      <p:cViewPr varScale="1">
        <p:scale>
          <a:sx n="45" d="100"/>
          <a:sy n="45" d="100"/>
        </p:scale>
        <p:origin x="1752" y="48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7244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The problem:</a:t>
            </a:r>
            <a:r>
              <a:t> Sometimes the hardest part is knowing what questions to ask</a:t>
            </a:r>
          </a:p>
          <a:p>
            <a:pPr marL="0" lvl="0" indent="0">
              <a:buNone/>
            </a:pPr>
            <a:endParaRPr/>
          </a:p>
          <a:p>
            <a:pPr marL="0" lvl="0" indent="0">
              <a:buNone/>
            </a:pPr>
            <a:r>
              <a:rPr b="1"/>
              <a:t>The solution:</a:t>
            </a:r>
            <a:r>
              <a:t> Let AI interview YOU first</a:t>
            </a:r>
          </a:p>
          <a:p>
            <a:pPr marL="0" lvl="0" indent="0">
              <a:buNone/>
            </a:pPr>
            <a:endParaRPr/>
          </a:p>
          <a:p>
            <a:pPr marL="0" lvl="0" indent="0">
              <a:buNone/>
            </a:pPr>
            <a:r>
              <a:rPr b="1"/>
              <a:t>Why it works:</a:t>
            </a:r>
          </a:p>
          <a:p>
            <a:pPr marL="0" lvl="0" indent="0">
              <a:buNone/>
            </a:pPr>
            <a:endParaRPr b="1"/>
          </a:p>
          <a:p>
            <a:pPr lvl="0"/>
            <a:r>
              <a:t>AI understands your specific context</a:t>
            </a:r>
          </a:p>
          <a:p>
            <a:pPr marL="0" lvl="0" indent="0">
              <a:buNone/>
            </a:pPr>
            <a:endParaRPr/>
          </a:p>
          <a:p>
            <a:pPr lvl="0"/>
            <a:r>
              <a:t>Recommendations become tailored, not generic</a:t>
            </a:r>
          </a:p>
          <a:p>
            <a:pPr marL="0" lvl="0" indent="0">
              <a:buNone/>
            </a:pPr>
            <a:endParaRPr/>
          </a:p>
          <a:p>
            <a:pPr lvl="0"/>
            <a:r>
              <a:t>You discover what you don’t know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Run this demo. Answer 2-3 questions from the AI to show how the conversation builds context.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 dirty="0"/>
              <a:t>Before sharing anything with AI, ask:</a:t>
            </a:r>
          </a:p>
          <a:p>
            <a:pPr marL="0" lvl="0" indent="0">
              <a:buNone/>
            </a:pPr>
            <a:endParaRPr b="1" dirty="0"/>
          </a:p>
          <a:p>
            <a:pPr marL="1270000" lvl="0" indent="0">
              <a:buNone/>
            </a:pPr>
            <a:r>
              <a:rPr sz="2000" dirty="0"/>
              <a:t>“Would I be comfortable if this appeared on a billboard?”</a:t>
            </a:r>
          </a:p>
          <a:p>
            <a:pPr marL="0" lvl="0" indent="0">
              <a:buNone/>
            </a:pPr>
            <a:endParaRPr sz="2000" dirty="0"/>
          </a:p>
          <a:p>
            <a:pPr marL="0" lvl="0" indent="0">
              <a:buNone/>
            </a:pPr>
            <a:r>
              <a:rPr b="1" dirty="0"/>
              <a:t>Never share:</a:t>
            </a:r>
          </a:p>
          <a:p>
            <a:pPr marL="0" lvl="0" indent="0">
              <a:buNone/>
            </a:pPr>
            <a:endParaRPr b="1" dirty="0"/>
          </a:p>
          <a:p>
            <a:pPr lvl="0"/>
            <a:r>
              <a:rPr dirty="0"/>
              <a:t>Passwords or API keys</a:t>
            </a:r>
          </a:p>
          <a:p>
            <a:pPr marL="0" lvl="0" indent="0">
              <a:buNone/>
            </a:pPr>
            <a:endParaRPr dirty="0"/>
          </a:p>
          <a:p>
            <a:pPr lvl="0"/>
            <a:r>
              <a:rPr dirty="0"/>
              <a:t>Personal information about others</a:t>
            </a:r>
          </a:p>
          <a:p>
            <a:pPr marL="0" lvl="0" indent="0">
              <a:buNone/>
            </a:pPr>
            <a:endParaRPr dirty="0"/>
          </a:p>
          <a:p>
            <a:pPr lvl="0"/>
            <a:r>
              <a:rPr dirty="0"/>
              <a:t>Confidential business data</a:t>
            </a:r>
          </a:p>
          <a:p>
            <a:pPr marL="0" lvl="0" indent="0">
              <a:buNone/>
            </a:pPr>
            <a:endParaRPr dirty="0"/>
          </a:p>
          <a:p>
            <a:pPr lvl="0"/>
            <a:r>
              <a:rPr dirty="0"/>
              <a:t>Anything you wouldn’t want made public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Remember Deloitte? Here’s why it happened:</a:t>
            </a:r>
          </a:p>
          <a:p>
            <a:pPr marL="0" lvl="0" indent="0">
              <a:buNone/>
            </a:pPr>
            <a:endParaRPr/>
          </a:p>
          <a:p>
            <a:pPr marL="342900" lvl="0" indent="-342900">
              <a:buAutoNum type="arabicPeriod"/>
            </a:pPr>
            <a:r>
              <a:rPr b="1"/>
              <a:t>AI doesn’t know it’s lying</a:t>
            </a:r>
            <a:r>
              <a:t> - It generates plausible text</a:t>
            </a:r>
          </a:p>
          <a:p>
            <a:pPr marL="0" lvl="0" indent="0">
              <a:buNone/>
            </a:pPr>
            <a:endParaRPr/>
          </a:p>
          <a:p>
            <a:pPr marL="342900" lvl="0" indent="-342900">
              <a:buAutoNum type="arabicPeriod"/>
            </a:pPr>
            <a:r>
              <a:rPr b="1"/>
              <a:t>Confidence ≠ Accuracy</a:t>
            </a:r>
            <a:r>
              <a:t> - AI sounds equally confident right or wrong</a:t>
            </a:r>
          </a:p>
          <a:p>
            <a:pPr marL="0" lvl="0" indent="0">
              <a:buNone/>
            </a:pPr>
            <a:endParaRPr/>
          </a:p>
          <a:p>
            <a:pPr marL="342900" lvl="0" indent="-342900">
              <a:buAutoNum type="arabicPeriod"/>
            </a:pPr>
            <a:r>
              <a:rPr b="1"/>
              <a:t>Pattern matching, not truth</a:t>
            </a:r>
            <a:r>
              <a:t> - AI predicts likely responses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Before trusting any AI output, ask:</a:t>
            </a:r>
          </a:p>
          <a:p>
            <a:pPr marL="0" lvl="0" indent="0">
              <a:buNone/>
            </a:pPr>
            <a:endParaRPr/>
          </a:p>
          <a:p>
            <a:pPr marL="342900" lvl="0" indent="-342900">
              <a:buAutoNum type="arabicPeriod"/>
            </a:pPr>
            <a:r>
              <a:rPr b="1"/>
              <a:t>Can I find this source independently?</a:t>
            </a:r>
          </a:p>
          <a:p>
            <a:pPr marL="0" lvl="0" indent="0">
              <a:buNone/>
            </a:pPr>
            <a:endParaRPr b="1"/>
          </a:p>
          <a:p>
            <a:pPr marL="342900" lvl="0" indent="-342900">
              <a:buAutoNum type="arabicPeriod"/>
            </a:pPr>
            <a:r>
              <a:rPr b="1"/>
              <a:t>Does this statistic appear elsewhere?</a:t>
            </a:r>
          </a:p>
          <a:p>
            <a:pPr marL="0" lvl="0" indent="0">
              <a:buNone/>
            </a:pPr>
            <a:endParaRPr b="1"/>
          </a:p>
          <a:p>
            <a:pPr marL="342900" lvl="0" indent="-342900">
              <a:buAutoNum type="arabicPeriod"/>
            </a:pPr>
            <a:r>
              <a:rPr b="1"/>
              <a:t>Does this make logical sense?</a:t>
            </a:r>
          </a:p>
          <a:p>
            <a:pPr marL="0" lvl="0" indent="0">
              <a:buNone/>
            </a:pPr>
            <a:endParaRPr b="1"/>
          </a:p>
          <a:p>
            <a:pPr marL="0" lvl="0" indent="0">
              <a:buNone/>
            </a:pPr>
            <a:r>
              <a:t>If you can’t verify it, don’t use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lvl="0" indent="-342900">
              <a:buAutoNum type="arabicPeriod"/>
            </a:pPr>
            <a:r>
              <a:rPr lang="en-AU" dirty="0"/>
              <a:t>AI is a thinking partner, not a replacement for thinking</a:t>
            </a:r>
          </a:p>
          <a:p>
            <a:pPr marL="342900" lvl="0" indent="-342900">
              <a:buAutoNum type="arabicPeriod"/>
            </a:pPr>
            <a:r>
              <a:rPr lang="en-AU" dirty="0"/>
              <a:t>Use </a:t>
            </a:r>
            <a:r>
              <a:rPr lang="en-AU" b="1" dirty="0"/>
              <a:t>multi-perspective prompting</a:t>
            </a:r>
            <a:r>
              <a:rPr lang="en-AU" dirty="0"/>
              <a:t> (Board of Directors)</a:t>
            </a:r>
          </a:p>
          <a:p>
            <a:pPr marL="342900" lvl="0" indent="-342900">
              <a:buAutoNum type="arabicPeriod"/>
            </a:pPr>
            <a:r>
              <a:rPr lang="en-AU" b="1" dirty="0"/>
              <a:t>Challenge your ideas</a:t>
            </a:r>
            <a:r>
              <a:rPr lang="en-AU" dirty="0"/>
              <a:t> (Devil’s Advocate)</a:t>
            </a:r>
          </a:p>
          <a:p>
            <a:pPr marL="342900" lvl="0" indent="-342900">
              <a:buAutoNum type="arabicPeriod"/>
            </a:pPr>
            <a:r>
              <a:rPr lang="en-AU" dirty="0"/>
              <a:t>Let AI </a:t>
            </a:r>
            <a:r>
              <a:rPr lang="en-AU" b="1" dirty="0"/>
              <a:t>interview you</a:t>
            </a:r>
            <a:r>
              <a:rPr lang="en-AU" dirty="0"/>
              <a:t> for better context (Reverse Prompting)</a:t>
            </a:r>
          </a:p>
          <a:p>
            <a:pPr marL="342900" lvl="0" indent="-342900">
              <a:buAutoNum type="arabicPeriod"/>
            </a:pPr>
            <a:r>
              <a:rPr lang="en-AU" b="1" dirty="0"/>
              <a:t>Always verify</a:t>
            </a:r>
            <a:r>
              <a:rPr lang="en-AU" dirty="0"/>
              <a:t> - never trust blindly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1570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lang="en-AU" b="1" dirty="0"/>
              <a:t>Resources available:</a:t>
            </a:r>
          </a:p>
          <a:p>
            <a:pPr marL="0" lvl="0" indent="0">
              <a:buNone/>
            </a:pPr>
            <a:endParaRPr lang="en-AU" b="1" dirty="0"/>
          </a:p>
          <a:p>
            <a:pPr lvl="0"/>
            <a:r>
              <a:rPr lang="en-AU" dirty="0"/>
              <a:t>All prompts from today’s session</a:t>
            </a:r>
          </a:p>
          <a:p>
            <a:pPr marL="0" lvl="0" indent="0">
              <a:buNone/>
            </a:pPr>
            <a:endParaRPr lang="en-AU" dirty="0"/>
          </a:p>
          <a:p>
            <a:pPr lvl="0"/>
            <a:r>
              <a:rPr lang="en-AU" dirty="0"/>
              <a:t>Style Mirror tool (help AI write in your voice)</a:t>
            </a:r>
          </a:p>
          <a:p>
            <a:pPr marL="0" lvl="0" indent="0">
              <a:buNone/>
            </a:pPr>
            <a:endParaRPr lang="en-AU" dirty="0"/>
          </a:p>
          <a:p>
            <a:pPr lvl="0"/>
            <a:r>
              <a:rPr lang="en-AU" dirty="0"/>
              <a:t>Deeper reading on AI concepts</a:t>
            </a:r>
          </a:p>
          <a:p>
            <a:pPr marL="0" lvl="0" indent="0">
              <a:buNone/>
            </a:pPr>
            <a:endParaRPr lang="en-AU" dirty="0"/>
          </a:p>
          <a:p>
            <a:pPr lvl="0"/>
            <a:r>
              <a:rPr lang="en-AU" dirty="0"/>
              <a:t>Ethics guidelines</a:t>
            </a:r>
          </a:p>
          <a:p>
            <a:pPr marL="0" lvl="0" indent="0">
              <a:buNone/>
            </a:pPr>
            <a:endParaRPr lang="en-AU" dirty="0"/>
          </a:p>
          <a:p>
            <a:pPr marL="0" lvl="0" indent="0">
              <a:buNone/>
            </a:pPr>
            <a:r>
              <a:rPr lang="en-AU" dirty="0"/>
              <a:t>Thank you for your attention. I’m happy to take any questions.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1465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Pause for 2-3 seconds before speaking.</a:t>
            </a:r>
          </a:p>
          <a:p>
            <a:pPr marL="0" lvl="0" indent="0">
              <a:buNone/>
            </a:pPr>
            <a:endParaRPr dirty="0"/>
          </a:p>
          <a:p>
            <a:pPr marL="0" lvl="0" indent="0">
              <a:buNone/>
            </a:pPr>
            <a:r>
              <a:rPr dirty="0"/>
              <a:t>“$440,000. That’s what the Australian government paid Deloitte for a welfare review report earlier this year.”</a:t>
            </a:r>
          </a:p>
          <a:p>
            <a:pPr marL="0" lvl="0" indent="0">
              <a:buNone/>
            </a:pPr>
            <a:endParaRPr dirty="0"/>
          </a:p>
          <a:p>
            <a:pPr marL="0" lvl="0" indent="0">
              <a:spcBef>
                <a:spcPts val="3000"/>
              </a:spcBef>
              <a:buNone/>
            </a:pPr>
            <a:r>
              <a:rPr b="1" dirty="0"/>
              <a:t>The Deloitte Case</a:t>
            </a:r>
          </a:p>
          <a:p>
            <a:pPr marL="0" lvl="0" indent="0">
              <a:buNone/>
            </a:pPr>
            <a:endParaRPr b="1" dirty="0"/>
          </a:p>
          <a:p>
            <a:pPr marL="0" lvl="0" indent="0">
              <a:buNone/>
            </a:pPr>
            <a:r>
              <a:rPr b="1" dirty="0"/>
              <a:t>What happened:</a:t>
            </a:r>
          </a:p>
          <a:p>
            <a:pPr marL="0" lvl="0" indent="0">
              <a:buNone/>
            </a:pPr>
            <a:endParaRPr b="1" dirty="0"/>
          </a:p>
          <a:p>
            <a:pPr lvl="0"/>
            <a:r>
              <a:rPr dirty="0"/>
              <a:t>Deloitte used AI (GPT-4) to draft government reports</a:t>
            </a:r>
          </a:p>
          <a:p>
            <a:pPr marL="0" lvl="0" indent="0">
              <a:buNone/>
            </a:pPr>
            <a:endParaRPr dirty="0"/>
          </a:p>
          <a:p>
            <a:pPr lvl="0"/>
            <a:r>
              <a:rPr dirty="0"/>
              <a:t>Reports contained </a:t>
            </a:r>
            <a:r>
              <a:rPr b="1" dirty="0"/>
              <a:t>fabricated citations</a:t>
            </a:r>
            <a:r>
              <a:rPr dirty="0"/>
              <a:t> - fake studies, made-up quotes</a:t>
            </a:r>
          </a:p>
          <a:p>
            <a:pPr marL="0" lvl="0" indent="0">
              <a:buNone/>
            </a:pPr>
            <a:endParaRPr dirty="0"/>
          </a:p>
          <a:p>
            <a:pPr lvl="0"/>
            <a:r>
              <a:rPr dirty="0"/>
              <a:t>Australia: $440,000 welfare review - partial refund issued</a:t>
            </a:r>
          </a:p>
          <a:p>
            <a:pPr marL="0" lvl="0" indent="0">
              <a:buNone/>
            </a:pPr>
            <a:endParaRPr dirty="0"/>
          </a:p>
          <a:p>
            <a:pPr lvl="0"/>
            <a:r>
              <a:rPr dirty="0"/>
              <a:t>Canada: $1.6 million healthcare report - 4 incorrect citations found</a:t>
            </a:r>
          </a:p>
          <a:p>
            <a:pPr marL="0" lvl="0" indent="0">
              <a:buNone/>
            </a:pPr>
            <a:endParaRPr dirty="0"/>
          </a:p>
          <a:p>
            <a:pPr marL="0" lvl="0" indent="0">
              <a:buNone/>
            </a:pPr>
            <a:r>
              <a:rPr b="1" dirty="0"/>
              <a:t>The lesson:</a:t>
            </a:r>
            <a:r>
              <a:rPr dirty="0"/>
              <a:t> AI is confident even when wrong. Verification is essential.</a:t>
            </a:r>
          </a:p>
          <a:p>
            <a:pPr marL="0" lvl="0" indent="0">
              <a:buNone/>
            </a:pPr>
            <a:endParaRPr dirty="0"/>
          </a:p>
          <a:p>
            <a:pPr marL="0" lvl="0" indent="0">
              <a:buNone/>
            </a:pPr>
            <a:r>
              <a:rPr dirty="0"/>
              <a:t>“Their reputation—built over decades—damaged by AI-generated misinformation they didn’t verify. Today, I’m going to teach you how to use AI as a strategic thinking partner - and how to avoid becoming the next headline.”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8496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Key insight:</a:t>
            </a:r>
            <a:r>
              <a:t> AI is a </a:t>
            </a:r>
            <a:r>
              <a:rPr b="1"/>
              <a:t>reasoning engine</a:t>
            </a:r>
            <a:r>
              <a:t>, not a search engine</a:t>
            </a:r>
          </a:p>
          <a:p>
            <a:pPr marL="0" lvl="0" indent="0">
              <a:buNone/>
            </a:pPr>
            <a:endParaRPr/>
          </a:p>
          <a:p>
            <a:pPr lvl="0"/>
            <a:r>
              <a:t>Google finds information that exists</a:t>
            </a:r>
          </a:p>
          <a:p>
            <a:pPr marL="0" lvl="0" indent="0">
              <a:buNone/>
            </a:pPr>
            <a:endParaRPr/>
          </a:p>
          <a:p>
            <a:pPr lvl="0"/>
            <a:r>
              <a:t>AI generates responses based on patterns</a:t>
            </a:r>
          </a:p>
          <a:p>
            <a:pPr marL="0" lvl="0" indent="0">
              <a:buNone/>
            </a:pPr>
            <a:endParaRPr/>
          </a:p>
          <a:p>
            <a:pPr lvl="0"/>
            <a:r>
              <a:t>It doesn’t “know” things - it predicts likely responses</a:t>
            </a:r>
          </a:p>
          <a:p>
            <a:pPr marL="0" lvl="0" indent="0">
              <a:buNone/>
            </a:pPr>
            <a:endParaRPr/>
          </a:p>
          <a:p>
            <a:pPr marL="0" lvl="0" indent="0">
              <a:buNone/>
            </a:pPr>
            <a:r>
              <a:rPr b="1"/>
              <a:t>The Intern Analogy:</a:t>
            </a:r>
          </a:p>
          <a:p>
            <a:pPr marL="0" lvl="0" indent="0">
              <a:buNone/>
            </a:pPr>
            <a:endParaRPr b="1"/>
          </a:p>
          <a:p>
            <a:pPr marL="1270000" lvl="0" indent="0">
              <a:buNone/>
            </a:pPr>
            <a:r>
              <a:rPr sz="2000"/>
              <a:t>Think of AI like a brilliant intern. They’re eager, fast, and can do amazing work. But they might confidently present completely made-up statistics.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AI should challenge your thinking, not replace it.</a:t>
            </a:r>
          </a:p>
          <a:p>
            <a:pPr marL="0" lvl="0" indent="0">
              <a:buNone/>
            </a:pPr>
            <a:endParaRPr b="1"/>
          </a:p>
          <a:p>
            <a:pPr marL="0" lvl="0" indent="0">
              <a:buNone/>
            </a:pPr>
            <a:r>
              <a:t>The moment you stop questioning AI’s output is the moment you become Deloitte.</a:t>
            </a:r>
          </a:p>
          <a:p>
            <a:pPr marL="0" lvl="0" indent="0">
              <a:buNone/>
            </a:pPr>
            <a:endParaRPr/>
          </a:p>
          <a:p>
            <a:pPr marL="0" lvl="0" indent="0">
              <a:buNone/>
            </a:pPr>
            <a:r>
              <a:rPr b="1"/>
              <a:t>Your role:</a:t>
            </a:r>
            <a:r>
              <a:t> Editor-in-Chief, not stenographer.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The concept:</a:t>
            </a:r>
            <a:r>
              <a:t> Get multiple expert viewpoints in one prompt</a:t>
            </a:r>
          </a:p>
          <a:p>
            <a:pPr marL="0" lvl="0" indent="0">
              <a:buNone/>
            </a:pPr>
            <a:endParaRPr/>
          </a:p>
          <a:p>
            <a:pPr lvl="0"/>
            <a:r>
              <a:t>CFO perspective (financial)</a:t>
            </a:r>
          </a:p>
          <a:p>
            <a:pPr marL="0" lvl="0" indent="0">
              <a:buNone/>
            </a:pPr>
            <a:endParaRPr/>
          </a:p>
          <a:p>
            <a:pPr lvl="0"/>
            <a:r>
              <a:t>Marketing Director (customers)</a:t>
            </a:r>
          </a:p>
          <a:p>
            <a:pPr marL="0" lvl="0" indent="0">
              <a:buNone/>
            </a:pPr>
            <a:endParaRPr/>
          </a:p>
          <a:p>
            <a:pPr lvl="0"/>
            <a:r>
              <a:t>Operations Manager (practical)</a:t>
            </a:r>
          </a:p>
          <a:p>
            <a:pPr marL="0" lvl="0" indent="0">
              <a:buNone/>
            </a:pPr>
            <a:endParaRPr/>
          </a:p>
          <a:p>
            <a:pPr lvl="0"/>
            <a:r>
              <a:t>Legal Counsel (compliance)</a:t>
            </a:r>
          </a:p>
          <a:p>
            <a:pPr marL="0" lvl="0" indent="0">
              <a:buNone/>
            </a:pPr>
            <a:endParaRPr/>
          </a:p>
          <a:p>
            <a:pPr marL="0" lvl="0" indent="0">
              <a:buNone/>
            </a:pPr>
            <a:r>
              <a:rPr b="1"/>
              <a:t>Why it works:</a:t>
            </a:r>
            <a:r>
              <a:t> Catches blind spots you’d miss thinking alone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Switch to browser and run this demo in Gemini.</a:t>
            </a:r>
          </a:p>
          <a:p>
            <a:pPr marL="0" lvl="0" indent="0">
              <a:buNone/>
            </a:pPr>
            <a:endParaRPr dirty="0"/>
          </a:p>
          <a:p>
            <a:pPr marL="0" lvl="0" indent="0">
              <a:spcBef>
                <a:spcPts val="3000"/>
              </a:spcBef>
              <a:buNone/>
            </a:pPr>
            <a:r>
              <a:rPr b="1" dirty="0"/>
              <a:t>Your Turn: Try It</a:t>
            </a:r>
          </a:p>
          <a:p>
            <a:pPr marL="0" lvl="0" indent="0">
              <a:buNone/>
            </a:pPr>
            <a:endParaRPr b="1" dirty="0"/>
          </a:p>
          <a:p>
            <a:pPr marL="0" lvl="0" indent="0">
              <a:buNone/>
            </a:pPr>
            <a:r>
              <a:rPr dirty="0"/>
              <a:t>Think of a business idea:</a:t>
            </a:r>
          </a:p>
          <a:p>
            <a:pPr marL="0" lvl="0" indent="0">
              <a:buNone/>
            </a:pPr>
            <a:endParaRPr dirty="0"/>
          </a:p>
          <a:p>
            <a:pPr lvl="0"/>
            <a:r>
              <a:rPr dirty="0"/>
              <a:t>A meal prep delivery service for students</a:t>
            </a:r>
          </a:p>
          <a:p>
            <a:pPr marL="0" lvl="0" indent="0">
              <a:buNone/>
            </a:pPr>
            <a:endParaRPr dirty="0"/>
          </a:p>
          <a:p>
            <a:pPr lvl="0"/>
            <a:r>
              <a:rPr dirty="0"/>
              <a:t>A tutoring app connecting students with graduates</a:t>
            </a:r>
            <a:br>
              <a:rPr dirty="0"/>
            </a:br>
            <a:endParaRPr dirty="0"/>
          </a:p>
          <a:p>
            <a:pPr marL="0" lvl="0" indent="0">
              <a:buNone/>
            </a:pPr>
            <a:endParaRPr dirty="0"/>
          </a:p>
          <a:p>
            <a:pPr lvl="0"/>
            <a:r>
              <a:rPr dirty="0"/>
              <a:t>A sustainable fashion rental service</a:t>
            </a:r>
          </a:p>
          <a:p>
            <a:pPr marL="0" lvl="0" indent="0">
              <a:buNone/>
            </a:pPr>
            <a:endParaRPr dirty="0"/>
          </a:p>
          <a:p>
            <a:pPr lvl="0"/>
            <a:r>
              <a:rPr dirty="0"/>
              <a:t>Your own idea</a:t>
            </a:r>
          </a:p>
          <a:p>
            <a:pPr marL="0" lvl="0" indent="0">
              <a:buNone/>
            </a:pPr>
            <a:endParaRPr dirty="0"/>
          </a:p>
          <a:p>
            <a:pPr marL="0" lvl="0" indent="0">
              <a:buNone/>
            </a:pPr>
            <a:r>
              <a:rPr b="1" dirty="0"/>
              <a:t>Try the Board of Directors prompt with your idea.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rPr b="1"/>
              <a:t>The problem:</a:t>
            </a:r>
            <a:r>
              <a:t> We look for evidence that supports our ideas</a:t>
            </a:r>
          </a:p>
          <a:p>
            <a:pPr marL="0" lvl="0" indent="0">
              <a:buNone/>
            </a:pPr>
            <a:endParaRPr/>
          </a:p>
          <a:p>
            <a:pPr marL="0" lvl="0" indent="0">
              <a:buNone/>
            </a:pPr>
            <a:r>
              <a:rPr b="1"/>
              <a:t>The solution:</a:t>
            </a:r>
            <a:r>
              <a:t> Force AI to argue against your position</a:t>
            </a:r>
          </a:p>
          <a:p>
            <a:pPr marL="0" lvl="0" indent="0">
              <a:buNone/>
            </a:pPr>
            <a:endParaRPr/>
          </a:p>
          <a:p>
            <a:pPr marL="0" lvl="0" indent="0">
              <a:buNone/>
            </a:pPr>
            <a:r>
              <a:rPr b="1"/>
              <a:t>Key phrases that work:</a:t>
            </a:r>
          </a:p>
          <a:p>
            <a:pPr marL="0" lvl="0" indent="0">
              <a:buNone/>
            </a:pPr>
            <a:endParaRPr b="1"/>
          </a:p>
          <a:p>
            <a:pPr lvl="0"/>
            <a:r>
              <a:t>“Be harsh but fair”</a:t>
            </a:r>
          </a:p>
          <a:p>
            <a:pPr marL="0" lvl="0" indent="0">
              <a:buNone/>
            </a:pPr>
            <a:endParaRPr/>
          </a:p>
          <a:p>
            <a:pPr lvl="0"/>
            <a:r>
              <a:t>“Don’t hold back”</a:t>
            </a:r>
          </a:p>
          <a:p>
            <a:pPr marL="0" lvl="0" indent="0">
              <a:buNone/>
            </a:pPr>
            <a:endParaRPr/>
          </a:p>
          <a:p>
            <a:pPr lvl="0"/>
            <a:r>
              <a:t>“I need to hear the hard truths”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Switch to browser and run this demo. Point out how giving AI permission to be critical produces better feedback.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12/9/25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rtl="0" eaLnBrk="1" latinLnBrk="0" hangingPunct="1"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342900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28700" indent="-34290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34290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0" indent="-34290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003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7432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86100" indent="-34290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73321" y="480060"/>
            <a:ext cx="4688333" cy="2674620"/>
          </a:xfrm>
        </p:spPr>
        <p:txBody>
          <a:bodyPr anchor="b">
            <a:normAutofit/>
          </a:bodyPr>
          <a:lstStyle/>
          <a:p>
            <a:pPr marL="0" lvl="0" indent="0" algn="l">
              <a:buNone/>
            </a:pPr>
            <a:r>
              <a:rPr lang="en-AU" sz="4100"/>
              <a:t>AI Boardroom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73320" y="3477006"/>
            <a:ext cx="4688333" cy="1179576"/>
          </a:xfrm>
        </p:spPr>
        <p:txBody>
          <a:bodyPr>
            <a:normAutofit/>
          </a:bodyPr>
          <a:lstStyle/>
          <a:p>
            <a:pPr marL="0" lvl="0" indent="0" algn="l">
              <a:lnSpc>
                <a:spcPct val="90000"/>
              </a:lnSpc>
              <a:buNone/>
            </a:pPr>
            <a:r>
              <a:t>Leveraging AI for Business Strategy</a:t>
            </a:r>
            <a:br/>
            <a:br/>
            <a:r>
              <a:t>Dr. Michael Borck</a:t>
            </a:r>
            <a:endParaRPr lang="en-AU"/>
          </a:p>
        </p:txBody>
      </p:sp>
      <p:pic>
        <p:nvPicPr>
          <p:cNvPr id="6" name="Picture 5" descr="Blurry conference table and chairs">
            <a:extLst>
              <a:ext uri="{FF2B5EF4-FFF2-40B4-BE49-F238E27FC236}">
                <a16:creationId xmlns:a16="http://schemas.microsoft.com/office/drawing/2014/main" id="{73F4AA7D-B20C-F4FC-8F15-EC4465196E5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6136" r="28534"/>
          <a:stretch>
            <a:fillRect/>
          </a:stretch>
        </p:blipFill>
        <p:spPr>
          <a:xfrm>
            <a:off x="20" y="10"/>
            <a:ext cx="3492988" cy="51434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646" y="3306950"/>
            <a:ext cx="3182692" cy="13716"/>
          </a:xfrm>
          <a:custGeom>
            <a:avLst/>
            <a:gdLst>
              <a:gd name="csX0" fmla="*/ 0 w 3182692"/>
              <a:gd name="csY0" fmla="*/ 0 h 13716"/>
              <a:gd name="csX1" fmla="*/ 604711 w 3182692"/>
              <a:gd name="csY1" fmla="*/ 0 h 13716"/>
              <a:gd name="csX2" fmla="*/ 1241250 w 3182692"/>
              <a:gd name="csY2" fmla="*/ 0 h 13716"/>
              <a:gd name="csX3" fmla="*/ 1909615 w 3182692"/>
              <a:gd name="csY3" fmla="*/ 0 h 13716"/>
              <a:gd name="csX4" fmla="*/ 2577981 w 3182692"/>
              <a:gd name="csY4" fmla="*/ 0 h 13716"/>
              <a:gd name="csX5" fmla="*/ 3182692 w 3182692"/>
              <a:gd name="csY5" fmla="*/ 0 h 13716"/>
              <a:gd name="csX6" fmla="*/ 3182692 w 3182692"/>
              <a:gd name="csY6" fmla="*/ 13716 h 13716"/>
              <a:gd name="csX7" fmla="*/ 2482500 w 3182692"/>
              <a:gd name="csY7" fmla="*/ 13716 h 13716"/>
              <a:gd name="csX8" fmla="*/ 1782308 w 3182692"/>
              <a:gd name="csY8" fmla="*/ 13716 h 13716"/>
              <a:gd name="csX9" fmla="*/ 1145769 w 3182692"/>
              <a:gd name="csY9" fmla="*/ 13716 h 13716"/>
              <a:gd name="csX10" fmla="*/ 0 w 3182692"/>
              <a:gd name="csY10" fmla="*/ 13716 h 13716"/>
              <a:gd name="csX11" fmla="*/ 0 w 3182692"/>
              <a:gd name="csY11" fmla="*/ 0 h 1371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</a:cxnLst>
            <a:rect l="l" t="t" r="r" b="b"/>
            <a:pathLst>
              <a:path w="3182692" h="13716" fill="none" extrusionOk="0">
                <a:moveTo>
                  <a:pt x="0" y="0"/>
                </a:moveTo>
                <a:cubicBezTo>
                  <a:pt x="126686" y="-21366"/>
                  <a:pt x="467788" y="9025"/>
                  <a:pt x="604711" y="0"/>
                </a:cubicBezTo>
                <a:cubicBezTo>
                  <a:pt x="741634" y="-9025"/>
                  <a:pt x="1061620" y="6814"/>
                  <a:pt x="1241250" y="0"/>
                </a:cubicBezTo>
                <a:cubicBezTo>
                  <a:pt x="1420880" y="-6814"/>
                  <a:pt x="1713773" y="13383"/>
                  <a:pt x="1909615" y="0"/>
                </a:cubicBezTo>
                <a:cubicBezTo>
                  <a:pt x="2105457" y="-13383"/>
                  <a:pt x="2257256" y="13567"/>
                  <a:pt x="2577981" y="0"/>
                </a:cubicBezTo>
                <a:cubicBezTo>
                  <a:pt x="2898706" y="-13567"/>
                  <a:pt x="3026063" y="6328"/>
                  <a:pt x="3182692" y="0"/>
                </a:cubicBezTo>
                <a:cubicBezTo>
                  <a:pt x="3182212" y="2989"/>
                  <a:pt x="3182051" y="10166"/>
                  <a:pt x="3182692" y="13716"/>
                </a:cubicBezTo>
                <a:cubicBezTo>
                  <a:pt x="2998421" y="17170"/>
                  <a:pt x="2675038" y="14442"/>
                  <a:pt x="2482500" y="13716"/>
                </a:cubicBezTo>
                <a:cubicBezTo>
                  <a:pt x="2289962" y="12990"/>
                  <a:pt x="1930644" y="2262"/>
                  <a:pt x="1782308" y="13716"/>
                </a:cubicBezTo>
                <a:cubicBezTo>
                  <a:pt x="1633972" y="25170"/>
                  <a:pt x="1287388" y="-6564"/>
                  <a:pt x="1145769" y="13716"/>
                </a:cubicBezTo>
                <a:cubicBezTo>
                  <a:pt x="1004150" y="33996"/>
                  <a:pt x="256377" y="-42010"/>
                  <a:pt x="0" y="13716"/>
                </a:cubicBezTo>
                <a:cubicBezTo>
                  <a:pt x="182" y="9317"/>
                  <a:pt x="482" y="5285"/>
                  <a:pt x="0" y="0"/>
                </a:cubicBezTo>
                <a:close/>
              </a:path>
              <a:path w="3182692" h="13716" stroke="0" extrusionOk="0">
                <a:moveTo>
                  <a:pt x="0" y="0"/>
                </a:moveTo>
                <a:cubicBezTo>
                  <a:pt x="283446" y="18201"/>
                  <a:pt x="432812" y="7290"/>
                  <a:pt x="604711" y="0"/>
                </a:cubicBezTo>
                <a:cubicBezTo>
                  <a:pt x="776610" y="-7290"/>
                  <a:pt x="982253" y="15478"/>
                  <a:pt x="1145769" y="0"/>
                </a:cubicBezTo>
                <a:cubicBezTo>
                  <a:pt x="1309285" y="-15478"/>
                  <a:pt x="1514247" y="-25520"/>
                  <a:pt x="1845961" y="0"/>
                </a:cubicBezTo>
                <a:cubicBezTo>
                  <a:pt x="2177675" y="25520"/>
                  <a:pt x="2297588" y="16646"/>
                  <a:pt x="2450673" y="0"/>
                </a:cubicBezTo>
                <a:cubicBezTo>
                  <a:pt x="2603758" y="-16646"/>
                  <a:pt x="3023048" y="-21196"/>
                  <a:pt x="3182692" y="0"/>
                </a:cubicBezTo>
                <a:cubicBezTo>
                  <a:pt x="3182200" y="2764"/>
                  <a:pt x="3182390" y="8747"/>
                  <a:pt x="3182692" y="13716"/>
                </a:cubicBezTo>
                <a:cubicBezTo>
                  <a:pt x="3039109" y="-17273"/>
                  <a:pt x="2823860" y="9276"/>
                  <a:pt x="2546154" y="13716"/>
                </a:cubicBezTo>
                <a:cubicBezTo>
                  <a:pt x="2268448" y="18156"/>
                  <a:pt x="2098674" y="719"/>
                  <a:pt x="1845961" y="13716"/>
                </a:cubicBezTo>
                <a:cubicBezTo>
                  <a:pt x="1593248" y="26713"/>
                  <a:pt x="1456743" y="22988"/>
                  <a:pt x="1304904" y="13716"/>
                </a:cubicBezTo>
                <a:cubicBezTo>
                  <a:pt x="1153065" y="4444"/>
                  <a:pt x="947204" y="6554"/>
                  <a:pt x="668365" y="13716"/>
                </a:cubicBezTo>
                <a:cubicBezTo>
                  <a:pt x="389526" y="20878"/>
                  <a:pt x="288244" y="-9200"/>
                  <a:pt x="0" y="13716"/>
                </a:cubicBezTo>
                <a:cubicBezTo>
                  <a:pt x="614" y="9981"/>
                  <a:pt x="600" y="5402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2"/>
            <a:ext cx="2057400" cy="273844"/>
          </a:xfrm>
        </p:spPr>
        <p:txBody>
          <a:bodyPr>
            <a:normAutofit/>
          </a:bodyPr>
          <a:lstStyle/>
          <a:p>
            <a:pPr marL="0" lvl="0" indent="0">
              <a:spcAft>
                <a:spcPts val="600"/>
              </a:spcAft>
              <a:buNone/>
            </a:pPr>
            <a:r>
              <a:rPr lang="en-AU">
                <a:solidFill>
                  <a:srgbClr val="FFFFFF"/>
                </a:solidFill>
              </a:rPr>
              <a:t>2025-12-09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Demo: Devil’s Advocate Prompt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lvl="0" indent="0">
              <a:buNone/>
            </a:pPr>
            <a:r>
              <a:rPr dirty="0">
                <a:latin typeface="Courier"/>
              </a:rPr>
              <a:t>I believe that a cashless coffee shop near 
a university is a great business idea.
Play devil's advocate. Give me the strongest 
possible arguments against this idea. 
Be harsh but fair. I want to know:
1. Why might this fail?
2. What am I probably not thinking about?
3. Who would this NOT work for?
4. What market conditions could kill this?
Don't hold back - I need to hear the hard truths.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Part 4: Reverse Prompting - When You Don’t Know What to Ask</a:t>
            </a:r>
          </a:p>
        </p:txBody>
      </p:sp>
      <p:pic>
        <p:nvPicPr>
          <p:cNvPr id="3" name="Picture 1" descr="images/reverse-prompting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762000" y="1193800"/>
            <a:ext cx="77724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3B73C35-566F-92DF-77B2-E4E2D2A3B8D4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Demo: Reverse Prompting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 lvl="0" indent="0">
              <a:buNone/>
            </a:pPr>
            <a:r>
              <a:rPr dirty="0">
                <a:latin typeface="Courier"/>
              </a:rPr>
              <a:t>I want to create a marketing plan for a new 
cashless coffee shop near a university.
Before giving me any advice, interview me first. 
Ask me questions one at a time to understand:
- My target customers
- My budget and timeline
- My competitive advantages
- My experience in this industry
- Any constraints I'm working with
After you understand my situation, then give 
me tailored marketing recommendations.
Start with your first question.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Part 5: Ethics - The Billboard Rule</a:t>
            </a:r>
          </a:p>
        </p:txBody>
      </p:sp>
      <p:pic>
        <p:nvPicPr>
          <p:cNvPr id="3" name="Picture 1" descr="images/billboard-rule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26533" y="1193800"/>
            <a:ext cx="7789334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9F9CE1-EB05-E9EB-7721-1A258C789867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The Hallucination Trap</a:t>
            </a:r>
          </a:p>
        </p:txBody>
      </p:sp>
      <p:pic>
        <p:nvPicPr>
          <p:cNvPr id="3" name="Picture 1" descr="images/hallucination-trap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193800"/>
            <a:ext cx="7874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40CD8AA-00A5-405B-D36B-164E67F766F2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The Three Verification Questions</a:t>
            </a:r>
          </a:p>
        </p:txBody>
      </p:sp>
      <p:pic>
        <p:nvPicPr>
          <p:cNvPr id="3" name="Picture 1" descr="images/check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199" y="1193800"/>
            <a:ext cx="8229599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245965-0A5D-5A7D-E392-481ACC875D4E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s/key-takeaways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43467" y="1230477"/>
            <a:ext cx="68580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7AE5290-0252-D670-7787-A605457BA8C8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91CB5A8-B5CD-41AF-B84B-C5CAEAF47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/>
          <a:p>
            <a:pPr marL="0" lvl="0" indent="0">
              <a:buNone/>
            </a:pPr>
            <a:r>
              <a:rPr lang="en-AU" dirty="0"/>
              <a:t>Key Takeaways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rPr dirty="0"/>
              <a:t>Questions</a:t>
            </a:r>
          </a:p>
        </p:txBody>
      </p:sp>
      <p:pic>
        <p:nvPicPr>
          <p:cNvPr id="3" name="Picture 1" descr="images/questions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838200" y="1063229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9C5DFF-19A2-564A-08DC-BC004E05FBCC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  <p:pic>
        <p:nvPicPr>
          <p:cNvPr id="5" name="Picture 4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BFDED7CE-ED8B-9972-8687-342627CFF8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1100" y="1270000"/>
            <a:ext cx="2603500" cy="26035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ages/440000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46314" y="337457"/>
            <a:ext cx="8033657" cy="4247243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D950679-961A-3649-0CA6-B0BFFFB73CFA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Today’s Session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0" indent="-342900">
              <a:buAutoNum type="arabicPeriod"/>
            </a:pPr>
            <a:r>
              <a:rPr b="1"/>
              <a:t>The AI Mindset</a:t>
            </a:r>
            <a:r>
              <a:t> - How to think about AI</a:t>
            </a:r>
          </a:p>
          <a:p>
            <a:pPr marL="342900" lvl="0" indent="-342900">
              <a:buAutoNum type="arabicPeriod"/>
            </a:pPr>
            <a:r>
              <a:rPr b="1"/>
              <a:t>Board of Directors Strategy</a:t>
            </a:r>
            <a:r>
              <a:t> - Multi-perspective analysis</a:t>
            </a:r>
          </a:p>
          <a:p>
            <a:pPr marL="342900" lvl="0" indent="-342900">
              <a:buAutoNum type="arabicPeriod"/>
            </a:pPr>
            <a:r>
              <a:rPr b="1"/>
              <a:t>Devil’s Advocate</a:t>
            </a:r>
            <a:r>
              <a:t> - Stress-testing ideas</a:t>
            </a:r>
          </a:p>
          <a:p>
            <a:pPr marL="342900" lvl="0" indent="-342900">
              <a:buAutoNum type="arabicPeriod"/>
            </a:pPr>
            <a:r>
              <a:rPr b="1"/>
              <a:t>Reverse Prompting</a:t>
            </a:r>
            <a:r>
              <a:t> - Let AI interview you</a:t>
            </a:r>
          </a:p>
          <a:p>
            <a:pPr marL="342900" lvl="0" indent="-342900">
              <a:buAutoNum type="arabicPeriod"/>
            </a:pPr>
            <a:r>
              <a:rPr b="1"/>
              <a:t>Ethics &amp; The Trap</a:t>
            </a:r>
            <a:r>
              <a:t> - Using AI responsibly</a:t>
            </a:r>
          </a:p>
          <a:p>
            <a:pPr marL="0" lvl="0" indent="0">
              <a:buNone/>
            </a:pPr>
            <a:r>
              <a:rPr b="1"/>
              <a:t>Companion Website:</a:t>
            </a:r>
            <a:r>
              <a:t> [Link in chat]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Part 1: The AI Mindset</a:t>
            </a:r>
          </a:p>
        </p:txBody>
      </p:sp>
      <p:pic>
        <p:nvPicPr>
          <p:cNvPr id="3" name="Picture 1" descr="images/ai-mindset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795867" y="1193800"/>
            <a:ext cx="7738533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1E4445A-91DF-8630-F985-EC6F9729A9BF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AI is a Smart Intern Who Hallucinates</a:t>
            </a:r>
          </a:p>
        </p:txBody>
      </p:sp>
      <p:pic>
        <p:nvPicPr>
          <p:cNvPr id="3" name="Picture 1" descr="images/smart-intern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199" y="1193800"/>
            <a:ext cx="8229599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A21E4C-FD09-6A84-EAE9-16C80345567E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The Golden Rule</a:t>
            </a:r>
          </a:p>
        </p:txBody>
      </p:sp>
      <p:pic>
        <p:nvPicPr>
          <p:cNvPr id="3" name="Picture 1" descr="images/robot-think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75733" y="1193800"/>
            <a:ext cx="8111067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8D3B8ED-AE3D-235B-86D3-6C7B7FF5C3DB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Part 2: Board of Directors Strategy</a:t>
            </a:r>
          </a:p>
        </p:txBody>
      </p:sp>
      <p:pic>
        <p:nvPicPr>
          <p:cNvPr id="3" name="Picture 1" descr="images/board-of-directors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982133" y="1193800"/>
            <a:ext cx="74168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DEE19C0-C87E-61F7-4F5E-E3C770F1B6B7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Demo: Board of Directors Prompt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0" indent="0">
              <a:buNone/>
            </a:pPr>
            <a:r>
              <a:rPr dirty="0">
                <a:latin typeface="Courier"/>
              </a:rPr>
              <a:t>I'm considering opening a cashless coffee shop 
near a university campus. 
Act as my board of directors and </a:t>
            </a:r>
            <a:r>
              <a:rPr dirty="0" err="1">
                <a:latin typeface="Courier"/>
              </a:rPr>
              <a:t>analyse</a:t>
            </a:r>
            <a:r>
              <a:rPr dirty="0">
                <a:latin typeface="Courier"/>
              </a:rPr>
              <a:t> this 
idea from multiple perspectives:
1. As CFO: Financial considerations, risks, ROI?
2. As Marketing Director: Positioning and reach?
3. As Operations Manager: Practical challenges?
4. As Legal Counsel: Regulations to consider?
For each perspective, give me 3-4 key points.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0" lvl="0" indent="0">
              <a:buNone/>
            </a:pPr>
            <a:r>
              <a:t>Part 3: Devil’s Advocate - Overcoming Confirmation Bias</a:t>
            </a:r>
          </a:p>
        </p:txBody>
      </p:sp>
      <p:pic>
        <p:nvPicPr>
          <p:cNvPr id="3" name="Picture 1" descr="images/devils-advocate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57200" y="1193800"/>
            <a:ext cx="8229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E5AC95-AC67-B02E-2475-84F3A8F6CE5E}"/>
              </a:ext>
            </a:extLst>
          </p:cNvPr>
          <p:cNvSpPr txBox="1"/>
          <p:nvPr/>
        </p:nvSpPr>
        <p:spPr>
          <a:xfrm>
            <a:off x="6955972" y="4621377"/>
            <a:ext cx="2050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AI Generated Image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1121</Words>
  <Application>Microsoft Macintosh PowerPoint</Application>
  <PresentationFormat>On-screen Show (16:9)</PresentationFormat>
  <Paragraphs>185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Courier</vt:lpstr>
      <vt:lpstr>Office Theme</vt:lpstr>
      <vt:lpstr>AI Boardroom</vt:lpstr>
      <vt:lpstr>PowerPoint Presentation</vt:lpstr>
      <vt:lpstr>Today’s Session</vt:lpstr>
      <vt:lpstr>Part 1: The AI Mindset</vt:lpstr>
      <vt:lpstr>AI is a Smart Intern Who Hallucinates</vt:lpstr>
      <vt:lpstr>The Golden Rule</vt:lpstr>
      <vt:lpstr>Part 2: Board of Directors Strategy</vt:lpstr>
      <vt:lpstr>Demo: Board of Directors Prompt</vt:lpstr>
      <vt:lpstr>Part 3: Devil’s Advocate - Overcoming Confirmation Bias</vt:lpstr>
      <vt:lpstr>Demo: Devil’s Advocate Prompt</vt:lpstr>
      <vt:lpstr>Part 4: Reverse Prompting - When You Don’t Know What to Ask</vt:lpstr>
      <vt:lpstr>Demo: Reverse Prompting</vt:lpstr>
      <vt:lpstr>Part 5: Ethics - The Billboard Rule</vt:lpstr>
      <vt:lpstr>The Hallucination Trap</vt:lpstr>
      <vt:lpstr>The Three Verification Questions</vt:lpstr>
      <vt:lpstr>Key Takeaways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Boardroom</dc:title>
  <dc:creator>Dr. Michael Borck</dc:creator>
  <cp:keywords/>
  <cp:lastModifiedBy>Michael Borck</cp:lastModifiedBy>
  <cp:revision>1</cp:revision>
  <dcterms:created xsi:type="dcterms:W3CDTF">2025-12-09T00:54:49Z</dcterms:created>
  <dcterms:modified xsi:type="dcterms:W3CDTF">2025-12-09T03:20:12Z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s">
    <vt:lpwstr/>
  </property>
  <property fmtid="{D5CDD505-2E9C-101B-9397-08002B2CF9AE}" pid="3" name="biblio-config">
    <vt:lpwstr>True</vt:lpwstr>
  </property>
  <property fmtid="{D5CDD505-2E9C-101B-9397-08002B2CF9AE}" pid="4" name="by-author">
    <vt:lpwstr/>
  </property>
  <property fmtid="{D5CDD505-2E9C-101B-9397-08002B2CF9AE}" pid="5" name="date">
    <vt:lpwstr>2025-12-09</vt:lpwstr>
  </property>
  <property fmtid="{D5CDD505-2E9C-101B-9397-08002B2CF9AE}" pid="6" name="header-includes">
    <vt:lpwstr/>
  </property>
  <property fmtid="{D5CDD505-2E9C-101B-9397-08002B2CF9AE}" pid="7" name="include-after">
    <vt:lpwstr/>
  </property>
  <property fmtid="{D5CDD505-2E9C-101B-9397-08002B2CF9AE}" pid="8" name="include-before">
    <vt:lpwstr/>
  </property>
  <property fmtid="{D5CDD505-2E9C-101B-9397-08002B2CF9AE}" pid="9" name="labels">
    <vt:lpwstr/>
  </property>
  <property fmtid="{D5CDD505-2E9C-101B-9397-08002B2CF9AE}" pid="10" name="subtitle">
    <vt:lpwstr>Leveraging AI for Business Strategy</vt:lpwstr>
  </property>
  <property fmtid="{D5CDD505-2E9C-101B-9397-08002B2CF9AE}" pid="11" name="toc-title">
    <vt:lpwstr>Table of contents</vt:lpwstr>
  </property>
</Properties>
</file>